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78" r:id="rId3"/>
    <p:sldId id="285" r:id="rId4"/>
    <p:sldId id="282" r:id="rId5"/>
    <p:sldId id="283" r:id="rId6"/>
    <p:sldId id="284" r:id="rId7"/>
    <p:sldId id="280" r:id="rId8"/>
    <p:sldId id="279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1" autoAdjust="0"/>
    <p:restoredTop sz="94660"/>
  </p:normalViewPr>
  <p:slideViewPr>
    <p:cSldViewPr snapToGrid="0">
      <p:cViewPr>
        <p:scale>
          <a:sx n="80" d="100"/>
          <a:sy n="80" d="100"/>
        </p:scale>
        <p:origin x="14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6C019-3F58-704E-84B8-37EB2E3BAA63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D3E21-FA2F-E946-AD56-D1ED2B55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7602-C0C7-4E7A-AA4B-29EDC3AF2B84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E5BF-213A-47D1-BC21-03495EE1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96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E5BF-213A-47D1-BC21-03495EE1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1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6E920-4028-B64D-B270-A68B2D7522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60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0C51-5787-2A48-9E09-9E2329407972}" type="datetime1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0C51-5787-2A48-9E09-9E2329407972}" type="datetime1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5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audio" Target="../media/audio1.bin"/><Relationship Id="rId10" Type="http://schemas.openxmlformats.org/officeDocument/2006/relationships/audio" Target="../media/audio2.bin"/><Relationship Id="rId11" Type="http://schemas.openxmlformats.org/officeDocument/2006/relationships/audio" Target="../media/audio3.bin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5.tiff"/><Relationship Id="rId6" Type="http://schemas.openxmlformats.org/officeDocument/2006/relationships/image" Target="../media/image8.tiff"/><Relationship Id="rId7" Type="http://schemas.openxmlformats.org/officeDocument/2006/relationships/audio" Target="../media/audio2.bin"/><Relationship Id="rId8" Type="http://schemas.openxmlformats.org/officeDocument/2006/relationships/audio" Target="../media/audio3.bin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5.tiff"/><Relationship Id="rId6" Type="http://schemas.openxmlformats.org/officeDocument/2006/relationships/image" Target="../media/image8.tiff"/><Relationship Id="rId7" Type="http://schemas.openxmlformats.org/officeDocument/2006/relationships/audio" Target="../media/audio2.bin"/><Relationship Id="rId8" Type="http://schemas.openxmlformats.org/officeDocument/2006/relationships/audio" Target="../media/audio3.bin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18728" y="4634264"/>
            <a:ext cx="9613859" cy="109078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4400" b="1" dirty="0" smtClean="0">
                <a:effectLst>
                  <a:glow rad="228600">
                    <a:schemeClr val="accent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Transfer Enrichment III: Calorimeter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9" y="1674416"/>
            <a:ext cx="3172675" cy="17449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563" y="1900571"/>
            <a:ext cx="655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Series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6563" y="2546902"/>
            <a:ext cx="6730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Greg Monty PhD, Vicki Foust PhD, and Elizabeth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Keele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M.Ed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3" y="257032"/>
            <a:ext cx="5653008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753" y="6268478"/>
            <a:ext cx="33443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Chamber with conductive wall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-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Calorimeter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76" y="2121426"/>
            <a:ext cx="5868396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0"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Measures 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amount of heat involved in a chemical </a:t>
            </a: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reaction or physical change</a:t>
            </a:r>
          </a:p>
          <a:p>
            <a:pPr marL="463550" lvl="1" indent="0">
              <a:buNone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marL="463550" lvl="1" indent="0"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A simple calorimeter is shown here.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9448800" y="-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Calorimeter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76" y="2121426"/>
            <a:ext cx="5868396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0"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Calories in food are determined with a Calorimeter.</a:t>
            </a:r>
            <a:endParaRPr lang="en-US" sz="40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102" r="49569" b="33601"/>
          <a:stretch/>
        </p:blipFill>
        <p:spPr>
          <a:xfrm>
            <a:off x="5470358" y="2148659"/>
            <a:ext cx="6031831" cy="445660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29726" y="4074695"/>
            <a:ext cx="2662990" cy="85023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70541" y="2672945"/>
            <a:ext cx="2662990" cy="850231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143" y="257032"/>
            <a:ext cx="5653008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753" y="6268478"/>
            <a:ext cx="33443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Chamber with conductive wall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-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How it works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76" y="2121426"/>
            <a:ext cx="6161104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lvl="1" indent="-333375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Food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(potato chips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placed in sample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cup </a:t>
            </a:r>
          </a:p>
          <a:p>
            <a:pPr marL="825500" lvl="1" indent="-34290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eated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with electrical wires to ‘burn’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chips</a:t>
            </a:r>
          </a:p>
          <a:p>
            <a:pPr marL="825500" lvl="1" indent="-34290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prior Heat Transfer experiment we did, what will happen to the heat from ‘burning’ the chips?</a:t>
            </a:r>
          </a:p>
          <a:p>
            <a:pPr marL="825500" lvl="1" indent="-34290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482600" lvl="1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the food burning is transferred through the conducting walls of the chamber to water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bath (from hot to cold)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636" y="4183699"/>
            <a:ext cx="1153164" cy="50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099" y="4118723"/>
            <a:ext cx="956238" cy="6361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350337" y="3898232"/>
            <a:ext cx="563684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48800" y="4689889"/>
            <a:ext cx="6256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32295" y="4689889"/>
            <a:ext cx="661804" cy="28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87326" y="4754865"/>
            <a:ext cx="16042" cy="539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972926" y="3898232"/>
            <a:ext cx="421173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/>
          <p:cNvSpPr/>
          <p:nvPr/>
        </p:nvSpPr>
        <p:spPr>
          <a:xfrm>
            <a:off x="4557725" y="4354074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18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ooo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Oooo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143" y="257032"/>
            <a:ext cx="5653008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753" y="6268478"/>
            <a:ext cx="33443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Chamber with conductive wall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-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Heat transfer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76" y="2121426"/>
            <a:ext cx="6161104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lvl="1" indent="-333375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As the heat transfers to the water bath, what happens to the temperature of the water?</a:t>
            </a:r>
          </a:p>
          <a:p>
            <a:pPr marL="825500" lvl="1" indent="-342900"/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825500" lvl="1" indent="-342900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water bath temperature rises!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099" y="4118723"/>
            <a:ext cx="956238" cy="6361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350337" y="3898232"/>
            <a:ext cx="563684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48800" y="4689889"/>
            <a:ext cx="6256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32295" y="4689889"/>
            <a:ext cx="661804" cy="28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87326" y="4754865"/>
            <a:ext cx="16042" cy="539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972926" y="3898232"/>
            <a:ext cx="421173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/>
          <p:cNvSpPr/>
          <p:nvPr/>
        </p:nvSpPr>
        <p:spPr>
          <a:xfrm>
            <a:off x="4898253" y="3512496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4442" y="955143"/>
            <a:ext cx="171650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RISES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143" y="257032"/>
            <a:ext cx="5653008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753" y="6268478"/>
            <a:ext cx="33443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Chamber with conductive wall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-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Calorie content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08576" y="2121426"/>
            <a:ext cx="6161104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446088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How do we calculate the amount of Calories that were contained in the potato chips?</a:t>
            </a:r>
          </a:p>
          <a:p>
            <a:pPr marL="825500" lvl="1" indent="-342900"/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Heat Energy (calories) given off by the chips is </a:t>
            </a:r>
            <a:r>
              <a:rPr lang="en-US" sz="3200" u="sng" dirty="0">
                <a:latin typeface="Arial" charset="0"/>
                <a:ea typeface="Arial" charset="0"/>
                <a:cs typeface="Arial" charset="0"/>
              </a:rPr>
              <a:t>equal to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the energy the water picks up (through increased temperature)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099" y="4118723"/>
            <a:ext cx="956238" cy="6361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350337" y="3898232"/>
            <a:ext cx="563684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48800" y="4689889"/>
            <a:ext cx="62564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32295" y="4689889"/>
            <a:ext cx="661804" cy="28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887326" y="4754865"/>
            <a:ext cx="16042" cy="5390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972926" y="3898232"/>
            <a:ext cx="421173" cy="285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n 24"/>
          <p:cNvSpPr/>
          <p:nvPr/>
        </p:nvSpPr>
        <p:spPr>
          <a:xfrm>
            <a:off x="5062104" y="3544580"/>
            <a:ext cx="661181" cy="618979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4442" y="955143"/>
            <a:ext cx="171650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RISES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Ph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charRg st="85" end="20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25" grpId="0" animBg="1"/>
          <p:bldP spid="1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0366"/>
            <a:ext cx="6578600" cy="4040869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600"/>
              </a:spcAft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65137" lvl="1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Heat energy picked up by water </a:t>
            </a:r>
          </a:p>
          <a:p>
            <a:pPr marL="465137" lvl="1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65137" lvl="1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= mass H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 (g) *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△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2400" baseline="-50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(ºC) * 1 (Cal/g-ºC)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81" y="257032"/>
            <a:ext cx="54610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9034" y="6268478"/>
            <a:ext cx="3344398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Chamber with conductive wall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Heat Equation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59880" y="1001309"/>
            <a:ext cx="171650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RISES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"/>
    </mc:Choice>
    <mc:Fallback xmlns="">
      <p:transition spd="slow" advTm="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390" y="2121426"/>
            <a:ext cx="11454063" cy="359931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smtClean="0">
                <a:latin typeface="Arial" charset="0"/>
                <a:ea typeface="Arial" charset="0"/>
                <a:cs typeface="Arial" charset="0"/>
              </a:rPr>
              <a:t>Assume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we ’burn’ 100g of chips, the water weighs 50g, and the change of temperature of the water is 2ºC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Then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Heat energy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picked up by the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water 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= 50g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* 2ºC * 1 </a:t>
            </a:r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cal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/g-ºC = 100 calories</a:t>
            </a:r>
          </a:p>
          <a:p>
            <a:pPr marL="457200" lvl="1" indent="0">
              <a:buNone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Therefore, a package 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of 100g of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chips 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has 100 calories!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Example</a:t>
            </a:r>
            <a:endParaRPr lang="en-US" sz="5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209" y="3227980"/>
            <a:ext cx="10013545" cy="1767102"/>
          </a:xfrm>
        </p:spPr>
        <p:txBody>
          <a:bodyPr>
            <a:normAutofit/>
          </a:bodyPr>
          <a:lstStyle/>
          <a:p>
            <a:pPr marL="458776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7" y="3969824"/>
            <a:ext cx="947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CERT Educational </a:t>
            </a: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Series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charset="0"/>
                <a:ea typeface="Arial" charset="0"/>
                <a:cs typeface="Arial" charset="0"/>
              </a:rPr>
              <a:t>Heat Transfer Enrichment III: Calorimeter</a:t>
            </a:r>
            <a:endParaRPr lang="en-US" sz="3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398</TotalTime>
  <Words>314</Words>
  <Application>Microsoft Macintosh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Trebuchet MS</vt:lpstr>
      <vt:lpstr>Arial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</dc:title>
  <dc:creator>Chelsea Davis</dc:creator>
  <cp:lastModifiedBy>Gregory H. Monty</cp:lastModifiedBy>
  <cp:revision>29</cp:revision>
  <cp:lastPrinted>2017-08-23T19:44:29Z</cp:lastPrinted>
  <dcterms:created xsi:type="dcterms:W3CDTF">2017-04-27T16:48:18Z</dcterms:created>
  <dcterms:modified xsi:type="dcterms:W3CDTF">2017-08-24T14:32:48Z</dcterms:modified>
</cp:coreProperties>
</file>